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7" r:id="rId4"/>
    <p:sldId id="263" r:id="rId5"/>
    <p:sldId id="264" r:id="rId6"/>
    <p:sldId id="265" r:id="rId7"/>
    <p:sldId id="266" r:id="rId8"/>
    <p:sldId id="257" r:id="rId9"/>
    <p:sldId id="258" r:id="rId10"/>
    <p:sldId id="259" r:id="rId11"/>
    <p:sldId id="261" r:id="rId12"/>
    <p:sldId id="262" r:id="rId13"/>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len Noč" initials="TN" lastIdx="1" clrIdx="0">
    <p:extLst>
      <p:ext uri="{19B8F6BF-5375-455C-9EA6-DF929625EA0E}">
        <p15:presenceInfo xmlns:p15="http://schemas.microsoft.com/office/powerpoint/2012/main" userId="Tilen Noč"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5" name="Označba mesta noge 4"/>
          <p:cNvSpPr>
            <a:spLocks noGrp="1"/>
          </p:cNvSpPr>
          <p:nvPr>
            <p:ph type="ftr" sz="quarter" idx="11"/>
          </p:nvPr>
        </p:nvSpPr>
        <p:spPr/>
        <p:txBody>
          <a:bodyPr/>
          <a:lstStyle/>
          <a:p>
            <a:endParaRPr lang="sl-SI" dirty="0"/>
          </a:p>
        </p:txBody>
      </p:sp>
      <p:sp>
        <p:nvSpPr>
          <p:cNvPr id="6" name="Označba mesta številke diapozitiva 5"/>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2755691702"/>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5" name="Označba mesta noge 4"/>
          <p:cNvSpPr>
            <a:spLocks noGrp="1"/>
          </p:cNvSpPr>
          <p:nvPr>
            <p:ph type="ftr" sz="quarter" idx="11"/>
          </p:nvPr>
        </p:nvSpPr>
        <p:spPr/>
        <p:txBody>
          <a:bodyPr/>
          <a:lstStyle/>
          <a:p>
            <a:endParaRPr lang="sl-SI" dirty="0"/>
          </a:p>
        </p:txBody>
      </p:sp>
      <p:sp>
        <p:nvSpPr>
          <p:cNvPr id="6" name="Označba mesta številke diapozitiva 5"/>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3062631843"/>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5" name="Označba mesta noge 4"/>
          <p:cNvSpPr>
            <a:spLocks noGrp="1"/>
          </p:cNvSpPr>
          <p:nvPr>
            <p:ph type="ftr" sz="quarter" idx="11"/>
          </p:nvPr>
        </p:nvSpPr>
        <p:spPr/>
        <p:txBody>
          <a:bodyPr/>
          <a:lstStyle/>
          <a:p>
            <a:endParaRPr lang="sl-SI" dirty="0"/>
          </a:p>
        </p:txBody>
      </p:sp>
      <p:sp>
        <p:nvSpPr>
          <p:cNvPr id="6" name="Označba mesta številke diapozitiva 5"/>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2522646609"/>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5" name="Označba mesta noge 4"/>
          <p:cNvSpPr>
            <a:spLocks noGrp="1"/>
          </p:cNvSpPr>
          <p:nvPr>
            <p:ph type="ftr" sz="quarter" idx="11"/>
          </p:nvPr>
        </p:nvSpPr>
        <p:spPr/>
        <p:txBody>
          <a:bodyPr/>
          <a:lstStyle/>
          <a:p>
            <a:endParaRPr lang="sl-SI" dirty="0"/>
          </a:p>
        </p:txBody>
      </p:sp>
      <p:sp>
        <p:nvSpPr>
          <p:cNvPr id="6" name="Označba mesta številke diapozitiva 5"/>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2958998390"/>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5" name="Označba mesta noge 4"/>
          <p:cNvSpPr>
            <a:spLocks noGrp="1"/>
          </p:cNvSpPr>
          <p:nvPr>
            <p:ph type="ftr" sz="quarter" idx="11"/>
          </p:nvPr>
        </p:nvSpPr>
        <p:spPr/>
        <p:txBody>
          <a:bodyPr/>
          <a:lstStyle/>
          <a:p>
            <a:endParaRPr lang="sl-SI" dirty="0"/>
          </a:p>
        </p:txBody>
      </p:sp>
      <p:sp>
        <p:nvSpPr>
          <p:cNvPr id="6" name="Označba mesta številke diapozitiva 5"/>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1733172013"/>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6" name="Označba mesta noge 5"/>
          <p:cNvSpPr>
            <a:spLocks noGrp="1"/>
          </p:cNvSpPr>
          <p:nvPr>
            <p:ph type="ftr" sz="quarter" idx="11"/>
          </p:nvPr>
        </p:nvSpPr>
        <p:spPr/>
        <p:txBody>
          <a:bodyPr/>
          <a:lstStyle/>
          <a:p>
            <a:endParaRPr lang="sl-SI" dirty="0"/>
          </a:p>
        </p:txBody>
      </p:sp>
      <p:sp>
        <p:nvSpPr>
          <p:cNvPr id="7" name="Označba mesta številke diapozitiva 6"/>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1132126046"/>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8" name="Označba mesta noge 7"/>
          <p:cNvSpPr>
            <a:spLocks noGrp="1"/>
          </p:cNvSpPr>
          <p:nvPr>
            <p:ph type="ftr" sz="quarter" idx="11"/>
          </p:nvPr>
        </p:nvSpPr>
        <p:spPr/>
        <p:txBody>
          <a:bodyPr/>
          <a:lstStyle/>
          <a:p>
            <a:endParaRPr lang="sl-SI" dirty="0"/>
          </a:p>
        </p:txBody>
      </p:sp>
      <p:sp>
        <p:nvSpPr>
          <p:cNvPr id="9" name="Označba mesta številke diapozitiva 8"/>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3189901470"/>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4" name="Označba mesta noge 3"/>
          <p:cNvSpPr>
            <a:spLocks noGrp="1"/>
          </p:cNvSpPr>
          <p:nvPr>
            <p:ph type="ftr" sz="quarter" idx="11"/>
          </p:nvPr>
        </p:nvSpPr>
        <p:spPr/>
        <p:txBody>
          <a:bodyPr/>
          <a:lstStyle/>
          <a:p>
            <a:endParaRPr lang="sl-SI" dirty="0"/>
          </a:p>
        </p:txBody>
      </p:sp>
      <p:sp>
        <p:nvSpPr>
          <p:cNvPr id="5" name="Označba mesta številke diapozitiva 4"/>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955205503"/>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3" name="Označba mesta noge 2"/>
          <p:cNvSpPr>
            <a:spLocks noGrp="1"/>
          </p:cNvSpPr>
          <p:nvPr>
            <p:ph type="ftr" sz="quarter" idx="11"/>
          </p:nvPr>
        </p:nvSpPr>
        <p:spPr/>
        <p:txBody>
          <a:bodyPr/>
          <a:lstStyle/>
          <a:p>
            <a:endParaRPr lang="sl-SI" dirty="0"/>
          </a:p>
        </p:txBody>
      </p:sp>
      <p:sp>
        <p:nvSpPr>
          <p:cNvPr id="4" name="Označba mesta številke diapozitiva 3"/>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2200238888"/>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6" name="Označba mesta noge 5"/>
          <p:cNvSpPr>
            <a:spLocks noGrp="1"/>
          </p:cNvSpPr>
          <p:nvPr>
            <p:ph type="ftr" sz="quarter" idx="11"/>
          </p:nvPr>
        </p:nvSpPr>
        <p:spPr/>
        <p:txBody>
          <a:bodyPr/>
          <a:lstStyle/>
          <a:p>
            <a:endParaRPr lang="sl-SI" dirty="0"/>
          </a:p>
        </p:txBody>
      </p:sp>
      <p:sp>
        <p:nvSpPr>
          <p:cNvPr id="7" name="Označba mesta številke diapozitiva 6"/>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1479533340"/>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dirty="0"/>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6E93A09E-D9D8-4D7D-809B-6F52B7074FE7}" type="datetimeFigureOut">
              <a:rPr lang="sl-SI" smtClean="0"/>
              <a:t>13. 01. 2017</a:t>
            </a:fld>
            <a:endParaRPr lang="sl-SI" dirty="0"/>
          </a:p>
        </p:txBody>
      </p:sp>
      <p:sp>
        <p:nvSpPr>
          <p:cNvPr id="6" name="Označba mesta noge 5"/>
          <p:cNvSpPr>
            <a:spLocks noGrp="1"/>
          </p:cNvSpPr>
          <p:nvPr>
            <p:ph type="ftr" sz="quarter" idx="11"/>
          </p:nvPr>
        </p:nvSpPr>
        <p:spPr/>
        <p:txBody>
          <a:bodyPr/>
          <a:lstStyle/>
          <a:p>
            <a:endParaRPr lang="sl-SI" dirty="0"/>
          </a:p>
        </p:txBody>
      </p:sp>
      <p:sp>
        <p:nvSpPr>
          <p:cNvPr id="7" name="Označba mesta številke diapozitiva 6"/>
          <p:cNvSpPr>
            <a:spLocks noGrp="1"/>
          </p:cNvSpPr>
          <p:nvPr>
            <p:ph type="sldNum" sz="quarter" idx="12"/>
          </p:nvPr>
        </p:nvSpPr>
        <p:spPr/>
        <p:txBody>
          <a:bodyPr/>
          <a:lstStyle/>
          <a:p>
            <a:fld id="{05379FB8-B508-46DB-88E4-31BB0D862C3E}" type="slidenum">
              <a:rPr lang="sl-SI" smtClean="0"/>
              <a:t>‹#›</a:t>
            </a:fld>
            <a:endParaRPr lang="sl-SI" dirty="0"/>
          </a:p>
        </p:txBody>
      </p:sp>
    </p:spTree>
    <p:extLst>
      <p:ext uri="{BB962C8B-B14F-4D97-AF65-F5344CB8AC3E}">
        <p14:creationId xmlns:p14="http://schemas.microsoft.com/office/powerpoint/2010/main" val="2613147271"/>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3A09E-D9D8-4D7D-809B-6F52B7074FE7}" type="datetimeFigureOut">
              <a:rPr lang="sl-SI" smtClean="0"/>
              <a:t>13. 01. 2017</a:t>
            </a:fld>
            <a:endParaRPr lang="sl-SI" dirty="0"/>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dirty="0"/>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79FB8-B508-46DB-88E4-31BB0D862C3E}" type="slidenum">
              <a:rPr lang="sl-SI" smtClean="0"/>
              <a:t>‹#›</a:t>
            </a:fld>
            <a:endParaRPr lang="sl-SI" dirty="0"/>
          </a:p>
        </p:txBody>
      </p:sp>
    </p:spTree>
    <p:extLst>
      <p:ext uri="{BB962C8B-B14F-4D97-AF65-F5344CB8AC3E}">
        <p14:creationId xmlns:p14="http://schemas.microsoft.com/office/powerpoint/2010/main" val="1068381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athlesstraveled.com/2013/01/03/the-steinhaus-johnson-trotter-algorithm/" TargetMode="External"/><Relationship Id="rId2" Type="http://schemas.openxmlformats.org/officeDocument/2006/relationships/hyperlink" Target="https://en.wikipedia.org/wiki/Steinhaus%E2%80%93Johnson%E2%80%93Trotter_algorithm" TargetMode="External"/><Relationship Id="rId1" Type="http://schemas.openxmlformats.org/officeDocument/2006/relationships/slideLayout" Target="../slideLayouts/slideLayout2.xml"/><Relationship Id="rId4" Type="http://schemas.openxmlformats.org/officeDocument/2006/relationships/hyperlink" Target="https://tropenhitze.wordpress.com/2010/01/25/steinhausjohnson-trotter-permutation-algorithm-explained-and-implemented-in-jav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b="1" dirty="0" smtClean="0"/>
              <a:t>Steinhaus–Johnson–Trotter algoritem</a:t>
            </a:r>
            <a:endParaRPr lang="sl-SI" b="1" dirty="0"/>
          </a:p>
        </p:txBody>
      </p:sp>
      <p:sp>
        <p:nvSpPr>
          <p:cNvPr id="3" name="Podnaslov 2"/>
          <p:cNvSpPr>
            <a:spLocks noGrp="1"/>
          </p:cNvSpPr>
          <p:nvPr>
            <p:ph type="subTitle" idx="1"/>
          </p:nvPr>
        </p:nvSpPr>
        <p:spPr/>
        <p:txBody>
          <a:bodyPr>
            <a:normAutofit/>
          </a:bodyPr>
          <a:lstStyle/>
          <a:p>
            <a:r>
              <a:rPr lang="sl-SI" dirty="0" smtClean="0"/>
              <a:t>Tilen Noč</a:t>
            </a:r>
          </a:p>
          <a:p>
            <a:r>
              <a:rPr lang="sl-SI" dirty="0" smtClean="0"/>
              <a:t>3</a:t>
            </a:r>
            <a:r>
              <a:rPr lang="sl-SI" dirty="0"/>
              <a:t>. Letnik Praktična matematika</a:t>
            </a:r>
          </a:p>
          <a:p>
            <a:r>
              <a:rPr lang="sl-SI" dirty="0"/>
              <a:t>Fakulteta za matematiko in fiziko Ljubljana</a:t>
            </a:r>
          </a:p>
          <a:p>
            <a:endParaRPr lang="sl-SI" dirty="0"/>
          </a:p>
        </p:txBody>
      </p:sp>
    </p:spTree>
    <p:extLst>
      <p:ext uri="{BB962C8B-B14F-4D97-AF65-F5344CB8AC3E}">
        <p14:creationId xmlns:p14="http://schemas.microsoft.com/office/powerpoint/2010/main" val="187135105"/>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t>Geometrično</a:t>
            </a:r>
            <a:endParaRPr lang="sl-SI" b="1" dirty="0"/>
          </a:p>
        </p:txBody>
      </p:sp>
      <p:sp>
        <p:nvSpPr>
          <p:cNvPr id="3" name="Označba mesta vsebine 2"/>
          <p:cNvSpPr>
            <a:spLocks noGrp="1"/>
          </p:cNvSpPr>
          <p:nvPr>
            <p:ph idx="1"/>
          </p:nvPr>
        </p:nvSpPr>
        <p:spPr>
          <a:xfrm>
            <a:off x="838200" y="1825624"/>
            <a:ext cx="10515600" cy="4831849"/>
          </a:xfrm>
        </p:spPr>
        <p:txBody>
          <a:bodyPr>
            <a:normAutofit/>
          </a:bodyPr>
          <a:lstStyle/>
          <a:p>
            <a:r>
              <a:rPr lang="sl-SI" dirty="0" smtClean="0"/>
              <a:t>Množica permutacij števila n predstavlja (n-1) razsežen politop v n razsežnem prostoru</a:t>
            </a:r>
          </a:p>
          <a:p>
            <a:endParaRPr lang="sl-SI" dirty="0"/>
          </a:p>
          <a:p>
            <a:endParaRPr lang="sl-SI" dirty="0" smtClean="0"/>
          </a:p>
          <a:p>
            <a:endParaRPr lang="sl-SI" dirty="0"/>
          </a:p>
          <a:p>
            <a:endParaRPr lang="sl-SI" dirty="0" smtClean="0"/>
          </a:p>
          <a:p>
            <a:endParaRPr lang="sl-SI" dirty="0"/>
          </a:p>
          <a:p>
            <a:endParaRPr lang="sl-SI" dirty="0" smtClean="0"/>
          </a:p>
          <a:p>
            <a:endParaRPr lang="sl-SI" dirty="0"/>
          </a:p>
          <a:p>
            <a:pPr marL="0" indent="0">
              <a:buNone/>
            </a:pPr>
            <a:endParaRPr lang="sl-SI" dirty="0" smtClean="0"/>
          </a:p>
          <a:p>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8906" y="2826669"/>
            <a:ext cx="4078007" cy="3276000"/>
          </a:xfrm>
          <a:prstGeom prst="rect">
            <a:avLst/>
          </a:prstGeom>
          <a:solidFill>
            <a:schemeClr val="bg1"/>
          </a:solidFill>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2819" y="2788307"/>
            <a:ext cx="3351724" cy="3240000"/>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7188" y="2769077"/>
            <a:ext cx="3351724" cy="3240000"/>
          </a:xfrm>
          <a:prstGeom prst="rect">
            <a:avLst/>
          </a:prstGeom>
          <a:pattFill prst="pct5">
            <a:fgClr>
              <a:schemeClr val="accent1"/>
            </a:fgClr>
            <a:bgClr>
              <a:schemeClr val="bg1"/>
            </a:bgClr>
          </a:pattFill>
        </p:spPr>
      </p:pic>
      <p:pic>
        <p:nvPicPr>
          <p:cNvPr id="7" name="Slika 6"/>
          <p:cNvPicPr/>
          <p:nvPr/>
        </p:nvPicPr>
        <p:blipFill>
          <a:blip r:embed="rId5" cstate="print">
            <a:extLst>
              <a:ext uri="{28A0092B-C50C-407E-A947-70E740481C1C}">
                <a14:useLocalDpi xmlns:a14="http://schemas.microsoft.com/office/drawing/2010/main" val="0"/>
              </a:ext>
            </a:extLst>
          </a:blip>
          <a:stretch>
            <a:fillRect/>
          </a:stretch>
        </p:blipFill>
        <p:spPr>
          <a:xfrm>
            <a:off x="7883033" y="2836242"/>
            <a:ext cx="3602324" cy="3256854"/>
          </a:xfrm>
          <a:prstGeom prst="rect">
            <a:avLst/>
          </a:prstGeom>
        </p:spPr>
      </p:pic>
    </p:spTree>
    <p:extLst>
      <p:ext uri="{BB962C8B-B14F-4D97-AF65-F5344CB8AC3E}">
        <p14:creationId xmlns:p14="http://schemas.microsoft.com/office/powerpoint/2010/main" val="381949493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1"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t>Zanimivosti</a:t>
            </a:r>
            <a:endParaRPr lang="sl-SI" b="1" dirty="0"/>
          </a:p>
        </p:txBody>
      </p:sp>
      <p:sp>
        <p:nvSpPr>
          <p:cNvPr id="3" name="Označba mesta vsebine 2"/>
          <p:cNvSpPr>
            <a:spLocks noGrp="1"/>
          </p:cNvSpPr>
          <p:nvPr>
            <p:ph idx="1"/>
          </p:nvPr>
        </p:nvSpPr>
        <p:spPr/>
        <p:txBody>
          <a:bodyPr>
            <a:normAutofit lnSpcReduction="10000"/>
          </a:bodyPr>
          <a:lstStyle/>
          <a:p>
            <a:r>
              <a:rPr lang="sl-SI" dirty="0" smtClean="0"/>
              <a:t>Metoda znana že v letu 1621</a:t>
            </a:r>
          </a:p>
          <a:p>
            <a:endParaRPr lang="sl-SI" dirty="0" smtClean="0"/>
          </a:p>
          <a:p>
            <a:r>
              <a:rPr lang="sl-SI" dirty="0" smtClean="0"/>
              <a:t>Uporabljali v cerkvi za zvonjenje zvonov</a:t>
            </a:r>
          </a:p>
          <a:p>
            <a:endParaRPr lang="sl-SI" dirty="0" smtClean="0"/>
          </a:p>
          <a:p>
            <a:r>
              <a:rPr lang="sl-SI" dirty="0" smtClean="0"/>
              <a:t>Leta 1677 imeli rešitev do 6 zvonov</a:t>
            </a:r>
          </a:p>
          <a:p>
            <a:endParaRPr lang="sl-SI" dirty="0" smtClean="0"/>
          </a:p>
          <a:p>
            <a:r>
              <a:rPr lang="sl-SI" dirty="0" smtClean="0"/>
              <a:t>Relacija z Grayevo kodo</a:t>
            </a:r>
          </a:p>
          <a:p>
            <a:endParaRPr lang="sl-SI" dirty="0" smtClean="0"/>
          </a:p>
          <a:p>
            <a:r>
              <a:rPr lang="sl-SI" dirty="0" smtClean="0"/>
              <a:t>Generira Grayevo kodo za permutacije same</a:t>
            </a:r>
            <a:endParaRPr lang="sl-SI" dirty="0"/>
          </a:p>
        </p:txBody>
      </p:sp>
    </p:spTree>
    <p:extLst>
      <p:ext uri="{BB962C8B-B14F-4D97-AF65-F5344CB8AC3E}">
        <p14:creationId xmlns:p14="http://schemas.microsoft.com/office/powerpoint/2010/main" val="81987678"/>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b="1" dirty="0" smtClean="0"/>
              <a:t>Hvala za pozornost</a:t>
            </a:r>
            <a:endParaRPr lang="sl-SI" b="1" dirty="0"/>
          </a:p>
        </p:txBody>
      </p:sp>
      <p:sp>
        <p:nvSpPr>
          <p:cNvPr id="3" name="Označba mesta vsebine 2"/>
          <p:cNvSpPr>
            <a:spLocks noGrp="1"/>
          </p:cNvSpPr>
          <p:nvPr>
            <p:ph idx="1"/>
          </p:nvPr>
        </p:nvSpPr>
        <p:spPr/>
        <p:txBody>
          <a:bodyPr>
            <a:normAutofit/>
          </a:bodyPr>
          <a:lstStyle/>
          <a:p>
            <a:r>
              <a:rPr lang="sl-SI" dirty="0" smtClean="0"/>
              <a:t>Viri:</a:t>
            </a:r>
          </a:p>
          <a:p>
            <a:pPr lvl="1"/>
            <a:r>
              <a:rPr lang="sl-SI" dirty="0"/>
              <a:t>Steinhaus–Johnson–Trotter algorithm. 2016. [splet]. [16.12.2016]. </a:t>
            </a:r>
            <a:r>
              <a:rPr lang="sl-SI" dirty="0" smtClean="0"/>
              <a:t>Dostopno </a:t>
            </a:r>
            <a:r>
              <a:rPr lang="sl-SI" dirty="0"/>
              <a:t>na spletnem naslovu: </a:t>
            </a:r>
            <a:r>
              <a:rPr lang="sl-SI" u="sng" dirty="0">
                <a:hlinkClick r:id="rId2"/>
              </a:rPr>
              <a:t>https://en.wikipedia.org/wiki/Steinhaus%E2%80%93Johnson%E2%80%93Trotter_algorithm</a:t>
            </a:r>
            <a:r>
              <a:rPr lang="sl-SI" dirty="0"/>
              <a:t> </a:t>
            </a:r>
          </a:p>
          <a:p>
            <a:pPr lvl="1"/>
            <a:r>
              <a:rPr lang="sl-SI" dirty="0"/>
              <a:t>The Steinhaus-Johnson-Trotter algorithm. 2013. [splet]. [16.12.2016</a:t>
            </a:r>
            <a:r>
              <a:rPr lang="sl-SI" dirty="0" smtClean="0"/>
              <a:t>].Dostopno </a:t>
            </a:r>
            <a:r>
              <a:rPr lang="sl-SI" dirty="0"/>
              <a:t>na spletnem naslovu: </a:t>
            </a:r>
            <a:r>
              <a:rPr lang="sl-SI" u="sng" dirty="0">
                <a:hlinkClick r:id="rId3"/>
              </a:rPr>
              <a:t>https://mathlesstraveled.com/2013/01/03/the-steinhaus-johnson-trotter-algorithm/</a:t>
            </a:r>
            <a:r>
              <a:rPr lang="sl-SI" dirty="0"/>
              <a:t> </a:t>
            </a:r>
          </a:p>
          <a:p>
            <a:pPr lvl="1"/>
            <a:r>
              <a:rPr lang="sl-SI" dirty="0"/>
              <a:t>Tropenhitze. 2010. [splet]. [16.12.2016</a:t>
            </a:r>
            <a:r>
              <a:rPr lang="sl-SI" dirty="0" smtClean="0"/>
              <a:t>].Dostopno </a:t>
            </a:r>
            <a:r>
              <a:rPr lang="sl-SI" dirty="0"/>
              <a:t>na spletnem naslovu: </a:t>
            </a:r>
            <a:r>
              <a:rPr lang="sl-SI" u="sng" dirty="0">
                <a:hlinkClick r:id="rId4"/>
              </a:rPr>
              <a:t>https://</a:t>
            </a:r>
            <a:r>
              <a:rPr lang="sl-SI" u="sng" dirty="0" smtClean="0">
                <a:hlinkClick r:id="rId4"/>
              </a:rPr>
              <a:t>tropenhitze.wordpress.com/2010/01/25/steinhausjohnson-trotter-permutation-algorithm-explained-and-implemented-in-java</a:t>
            </a:r>
            <a:r>
              <a:rPr lang="sl-SI" u="sng" dirty="0">
                <a:hlinkClick r:id="rId4"/>
              </a:rPr>
              <a:t>/</a:t>
            </a:r>
            <a:r>
              <a:rPr lang="sl-SI" dirty="0"/>
              <a:t> </a:t>
            </a:r>
          </a:p>
          <a:p>
            <a:pPr lvl="1"/>
            <a:endParaRPr lang="sl-SI" dirty="0"/>
          </a:p>
        </p:txBody>
      </p:sp>
    </p:spTree>
    <p:extLst>
      <p:ext uri="{BB962C8B-B14F-4D97-AF65-F5344CB8AC3E}">
        <p14:creationId xmlns:p14="http://schemas.microsoft.com/office/powerpoint/2010/main" val="3196620790"/>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t>Splošno</a:t>
            </a:r>
            <a:endParaRPr lang="sl-SI" b="1" dirty="0"/>
          </a:p>
        </p:txBody>
      </p:sp>
      <p:sp>
        <p:nvSpPr>
          <p:cNvPr id="3" name="Označba mesta vsebine 2"/>
          <p:cNvSpPr>
            <a:spLocks noGrp="1"/>
          </p:cNvSpPr>
          <p:nvPr>
            <p:ph idx="1"/>
          </p:nvPr>
        </p:nvSpPr>
        <p:spPr>
          <a:xfrm>
            <a:off x="838200" y="1825625"/>
            <a:ext cx="10515600" cy="4764746"/>
          </a:xfrm>
        </p:spPr>
        <p:txBody>
          <a:bodyPr>
            <a:normAutofit lnSpcReduction="10000"/>
          </a:bodyPr>
          <a:lstStyle/>
          <a:p>
            <a:r>
              <a:rPr lang="sl-SI" dirty="0" smtClean="0"/>
              <a:t>Odkritelji: </a:t>
            </a:r>
            <a:r>
              <a:rPr lang="sl-SI" dirty="0"/>
              <a:t>Hugo </a:t>
            </a:r>
            <a:r>
              <a:rPr lang="sl-SI" dirty="0" smtClean="0"/>
              <a:t>Steinhaus, Selmer </a:t>
            </a:r>
            <a:r>
              <a:rPr lang="sl-SI" dirty="0"/>
              <a:t>M. </a:t>
            </a:r>
            <a:r>
              <a:rPr lang="sl-SI" dirty="0" smtClean="0"/>
              <a:t>Johnson </a:t>
            </a:r>
            <a:r>
              <a:rPr lang="sl-SI" dirty="0"/>
              <a:t>in Hale </a:t>
            </a:r>
            <a:r>
              <a:rPr lang="sl-SI" dirty="0" smtClean="0"/>
              <a:t>F. Trotter</a:t>
            </a:r>
          </a:p>
          <a:p>
            <a:endParaRPr lang="sl-SI" dirty="0" smtClean="0"/>
          </a:p>
          <a:p>
            <a:r>
              <a:rPr lang="sl-SI" dirty="0" smtClean="0"/>
              <a:t>Leta 1958</a:t>
            </a:r>
          </a:p>
          <a:p>
            <a:endParaRPr lang="sl-SI" dirty="0"/>
          </a:p>
          <a:p>
            <a:r>
              <a:rPr lang="sl-SI" dirty="0" smtClean="0"/>
              <a:t>Algoritem </a:t>
            </a:r>
            <a:r>
              <a:rPr lang="sl-SI" dirty="0" smtClean="0"/>
              <a:t>za generiranje permutacij</a:t>
            </a:r>
          </a:p>
          <a:p>
            <a:endParaRPr lang="sl-SI" dirty="0"/>
          </a:p>
          <a:p>
            <a:r>
              <a:rPr lang="sl-SI" dirty="0" smtClean="0"/>
              <a:t>Generira tako, da je sta dve sosednji permutaciji različni natanko za dva elementa, ki se zamenjata</a:t>
            </a:r>
          </a:p>
          <a:p>
            <a:endParaRPr lang="sl-SI" dirty="0"/>
          </a:p>
          <a:p>
            <a:r>
              <a:rPr lang="sl-SI" dirty="0"/>
              <a:t>(1,2,3,4</a:t>
            </a:r>
            <a:r>
              <a:rPr lang="sl-SI" dirty="0" smtClean="0"/>
              <a:t>) </a:t>
            </a:r>
            <a:r>
              <a:rPr lang="sl-SI" dirty="0" smtClean="0">
                <a:sym typeface="Wingdings" panose="05000000000000000000" pitchFamily="2" charset="2"/>
              </a:rPr>
              <a:t> </a:t>
            </a:r>
            <a:r>
              <a:rPr lang="sl-SI" dirty="0"/>
              <a:t>(1,2,4,3</a:t>
            </a:r>
            <a:r>
              <a:rPr lang="sl-SI" dirty="0" smtClean="0"/>
              <a:t>) </a:t>
            </a:r>
            <a:r>
              <a:rPr lang="sl-SI" dirty="0" smtClean="0">
                <a:sym typeface="Wingdings" panose="05000000000000000000" pitchFamily="2" charset="2"/>
              </a:rPr>
              <a:t> </a:t>
            </a:r>
            <a:r>
              <a:rPr lang="sl-SI" dirty="0"/>
              <a:t>(1,4,2,3</a:t>
            </a:r>
            <a:r>
              <a:rPr lang="sl-SI" dirty="0" smtClean="0"/>
              <a:t>) </a:t>
            </a:r>
            <a:r>
              <a:rPr lang="sl-SI" dirty="0" smtClean="0">
                <a:sym typeface="Wingdings" panose="05000000000000000000" pitchFamily="2" charset="2"/>
              </a:rPr>
              <a:t> </a:t>
            </a:r>
            <a:r>
              <a:rPr lang="sl-SI" dirty="0" smtClean="0"/>
              <a:t>(4,1,2,3) </a:t>
            </a:r>
            <a:r>
              <a:rPr lang="sl-SI" dirty="0" smtClean="0">
                <a:sym typeface="Wingdings" panose="05000000000000000000" pitchFamily="2" charset="2"/>
              </a:rPr>
              <a:t> …</a:t>
            </a:r>
            <a:endParaRPr lang="sl-SI" dirty="0" smtClean="0"/>
          </a:p>
          <a:p>
            <a:endParaRPr lang="sl-SI" dirty="0"/>
          </a:p>
        </p:txBody>
      </p:sp>
    </p:spTree>
    <p:extLst>
      <p:ext uri="{BB962C8B-B14F-4D97-AF65-F5344CB8AC3E}">
        <p14:creationId xmlns:p14="http://schemas.microsoft.com/office/powerpoint/2010/main" val="3296141190"/>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Uporabljanje</a:t>
            </a:r>
            <a:endParaRPr lang="sl-SI" dirty="0"/>
          </a:p>
        </p:txBody>
      </p:sp>
      <p:sp>
        <p:nvSpPr>
          <p:cNvPr id="3" name="Označba mesta vsebine 2"/>
          <p:cNvSpPr>
            <a:spLocks noGrp="1"/>
          </p:cNvSpPr>
          <p:nvPr>
            <p:ph idx="1"/>
          </p:nvPr>
        </p:nvSpPr>
        <p:spPr/>
        <p:txBody>
          <a:bodyPr/>
          <a:lstStyle/>
          <a:p>
            <a:r>
              <a:rPr lang="sl-SI" dirty="0" smtClean="0"/>
              <a:t>Umetni primeri</a:t>
            </a:r>
          </a:p>
          <a:p>
            <a:endParaRPr lang="sl-SI" dirty="0"/>
          </a:p>
          <a:p>
            <a:r>
              <a:rPr lang="sl-SI" dirty="0" smtClean="0"/>
              <a:t>Večinoma v šolske namene</a:t>
            </a:r>
          </a:p>
          <a:p>
            <a:endParaRPr lang="sl-SI" dirty="0"/>
          </a:p>
          <a:p>
            <a:r>
              <a:rPr lang="sl-SI" dirty="0" smtClean="0"/>
              <a:t>Metoda grobe sile</a:t>
            </a:r>
          </a:p>
          <a:p>
            <a:endParaRPr lang="sl-SI" dirty="0"/>
          </a:p>
          <a:p>
            <a:r>
              <a:rPr lang="sl-SI" dirty="0" smtClean="0"/>
              <a:t>Problem trgovskega potnika(za majhna števila)</a:t>
            </a:r>
            <a:endParaRPr lang="sl-SI" dirty="0"/>
          </a:p>
        </p:txBody>
      </p:sp>
    </p:spTree>
    <p:extLst>
      <p:ext uri="{BB962C8B-B14F-4D97-AF65-F5344CB8AC3E}">
        <p14:creationId xmlns:p14="http://schemas.microsoft.com/office/powerpoint/2010/main" val="1083069726"/>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Primer</a:t>
            </a:r>
            <a:endParaRPr lang="sl-SI" dirty="0"/>
          </a:p>
        </p:txBody>
      </p:sp>
      <p:sp>
        <p:nvSpPr>
          <p:cNvPr id="3" name="Označba mesta vsebine 2"/>
          <p:cNvSpPr>
            <a:spLocks noGrp="1"/>
          </p:cNvSpPr>
          <p:nvPr>
            <p:ph idx="1"/>
          </p:nvPr>
        </p:nvSpPr>
        <p:spPr/>
        <p:txBody>
          <a:bodyPr/>
          <a:lstStyle/>
          <a:p>
            <a:r>
              <a:rPr lang="sl-SI" dirty="0" smtClean="0"/>
              <a:t>Imamo 4 slike</a:t>
            </a:r>
          </a:p>
          <a:p>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596" y="3048059"/>
            <a:ext cx="3472710" cy="2160000"/>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0937" y="4445226"/>
            <a:ext cx="3127664" cy="2160000"/>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11715" y="3711795"/>
            <a:ext cx="3472716" cy="2160000"/>
          </a:xfrm>
          <a:prstGeom prst="rect">
            <a:avLst/>
          </a:prstGeom>
        </p:spPr>
      </p:pic>
      <p:pic>
        <p:nvPicPr>
          <p:cNvPr id="7" name="Slika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88672" y="1045056"/>
            <a:ext cx="3472714" cy="2160000"/>
          </a:xfrm>
          <a:prstGeom prst="rect">
            <a:avLst/>
          </a:prstGeom>
        </p:spPr>
      </p:pic>
    </p:spTree>
    <p:extLst>
      <p:ext uri="{BB962C8B-B14F-4D97-AF65-F5344CB8AC3E}">
        <p14:creationId xmlns:p14="http://schemas.microsoft.com/office/powerpoint/2010/main" val="261521981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par>
                                <p:cTn id="11" presetID="3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par>
                                <p:cTn id="17" presetID="3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style.rotation</p:attrName>
                                        </p:attrNameLst>
                                      </p:cBhvr>
                                      <p:tavLst>
                                        <p:tav tm="0">
                                          <p:val>
                                            <p:fltVal val="90"/>
                                          </p:val>
                                        </p:tav>
                                        <p:tav tm="100000">
                                          <p:val>
                                            <p:fltVal val="0"/>
                                          </p:val>
                                        </p:tav>
                                      </p:tavLst>
                                    </p:anim>
                                    <p:animEffect transition="in" filter="fade">
                                      <p:cBhvr>
                                        <p:cTn id="22" dur="1000"/>
                                        <p:tgtEl>
                                          <p:spTgt spid="5"/>
                                        </p:tgtEl>
                                      </p:cBhvr>
                                    </p:animEffect>
                                  </p:childTnLst>
                                </p:cTn>
                              </p:par>
                              <p:par>
                                <p:cTn id="23" presetID="31"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fltVal val="0"/>
                                          </p:val>
                                        </p:tav>
                                        <p:tav tm="100000">
                                          <p:val>
                                            <p:strVal val="#ppt_w"/>
                                          </p:val>
                                        </p:tav>
                                      </p:tavLst>
                                    </p:anim>
                                    <p:anim calcmode="lin" valueType="num">
                                      <p:cBhvr>
                                        <p:cTn id="26" dur="1000" fill="hold"/>
                                        <p:tgtEl>
                                          <p:spTgt spid="6"/>
                                        </p:tgtEl>
                                        <p:attrNameLst>
                                          <p:attrName>ppt_h</p:attrName>
                                        </p:attrNameLst>
                                      </p:cBhvr>
                                      <p:tavLst>
                                        <p:tav tm="0">
                                          <p:val>
                                            <p:fltVal val="0"/>
                                          </p:val>
                                        </p:tav>
                                        <p:tav tm="100000">
                                          <p:val>
                                            <p:strVal val="#ppt_h"/>
                                          </p:val>
                                        </p:tav>
                                      </p:tavLst>
                                    </p:anim>
                                    <p:anim calcmode="lin" valueType="num">
                                      <p:cBhvr>
                                        <p:cTn id="27" dur="1000" fill="hold"/>
                                        <p:tgtEl>
                                          <p:spTgt spid="6"/>
                                        </p:tgtEl>
                                        <p:attrNameLst>
                                          <p:attrName>style.rotation</p:attrName>
                                        </p:attrNameLst>
                                      </p:cBhvr>
                                      <p:tavLst>
                                        <p:tav tm="0">
                                          <p:val>
                                            <p:fltVal val="90"/>
                                          </p:val>
                                        </p:tav>
                                        <p:tav tm="100000">
                                          <p:val>
                                            <p:fltVal val="0"/>
                                          </p:val>
                                        </p:tav>
                                      </p:tavLst>
                                    </p:anim>
                                    <p:animEffect transition="in" filter="fade">
                                      <p:cBhvr>
                                        <p:cTn id="2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266807" y="140677"/>
            <a:ext cx="11945815" cy="6444761"/>
          </a:xfrm>
        </p:spPr>
        <p:txBody>
          <a:bodyPr/>
          <a:lstStyle/>
          <a:p>
            <a:r>
              <a:rPr lang="sl-SI" dirty="0" smtClean="0"/>
              <a:t>Dobimo permutacije treh slik</a:t>
            </a:r>
          </a:p>
          <a:p>
            <a:endParaRPr lang="sl-SI" dirty="0"/>
          </a:p>
          <a:p>
            <a:endParaRPr lang="sl-SI" dirty="0" smtClean="0"/>
          </a:p>
          <a:p>
            <a:endParaRPr lang="sl-SI" dirty="0"/>
          </a:p>
          <a:p>
            <a:endParaRPr lang="sl-SI" dirty="0" smtClean="0"/>
          </a:p>
          <a:p>
            <a:endParaRPr lang="sl-SI" dirty="0"/>
          </a:p>
          <a:p>
            <a:endParaRPr lang="sl-SI" dirty="0" smtClean="0"/>
          </a:p>
          <a:p>
            <a:endParaRPr lang="sl-SI" dirty="0"/>
          </a:p>
          <a:p>
            <a:endParaRPr lang="sl-SI" dirty="0" smtClean="0"/>
          </a:p>
          <a:p>
            <a:r>
              <a:rPr lang="sl-SI" dirty="0" smtClean="0"/>
              <a:t>Želimo dodati četrto sliko v te permutacije</a:t>
            </a:r>
          </a:p>
          <a:p>
            <a:endParaRPr lang="sl-SI" dirty="0" smtClean="0"/>
          </a:p>
          <a:p>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07" y="552688"/>
            <a:ext cx="2207148" cy="1372828"/>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955" y="552688"/>
            <a:ext cx="2186074" cy="1359722"/>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0029" y="559241"/>
            <a:ext cx="2186300" cy="1359860"/>
          </a:xfrm>
          <a:prstGeom prst="rect">
            <a:avLst/>
          </a:prstGeom>
        </p:spPr>
      </p:pic>
      <p:pic>
        <p:nvPicPr>
          <p:cNvPr id="7" name="Slika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73729" y="1994404"/>
            <a:ext cx="2186300" cy="1359860"/>
          </a:xfrm>
          <a:prstGeom prst="rect">
            <a:avLst/>
          </a:prstGeom>
        </p:spPr>
      </p:pic>
      <p:pic>
        <p:nvPicPr>
          <p:cNvPr id="8" name="Slika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0029" y="1994404"/>
            <a:ext cx="2186074" cy="1359722"/>
          </a:xfrm>
          <a:prstGeom prst="rect">
            <a:avLst/>
          </a:prstGeom>
        </p:spPr>
      </p:pic>
      <p:pic>
        <p:nvPicPr>
          <p:cNvPr id="9" name="Slik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07" y="1981298"/>
            <a:ext cx="2207148" cy="1372828"/>
          </a:xfrm>
          <a:prstGeom prst="rect">
            <a:avLst/>
          </a:prstGeom>
        </p:spPr>
      </p:pic>
      <p:pic>
        <p:nvPicPr>
          <p:cNvPr id="10" name="Slika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3305" y="3392499"/>
            <a:ext cx="2207148" cy="1372828"/>
          </a:xfrm>
          <a:prstGeom prst="rect">
            <a:avLst/>
          </a:prstGeom>
        </p:spPr>
      </p:pic>
      <p:pic>
        <p:nvPicPr>
          <p:cNvPr id="12" name="Slika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7429" y="3392361"/>
            <a:ext cx="2186300" cy="1359860"/>
          </a:xfrm>
          <a:prstGeom prst="rect">
            <a:avLst/>
          </a:prstGeom>
        </p:spPr>
      </p:pic>
      <p:pic>
        <p:nvPicPr>
          <p:cNvPr id="13" name="Slika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0227" y="3392499"/>
            <a:ext cx="2186074" cy="1359722"/>
          </a:xfrm>
          <a:prstGeom prst="rect">
            <a:avLst/>
          </a:prstGeom>
        </p:spPr>
      </p:pic>
      <p:pic>
        <p:nvPicPr>
          <p:cNvPr id="14" name="Slika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53107" y="5366153"/>
            <a:ext cx="1937266" cy="1337898"/>
          </a:xfrm>
          <a:prstGeom prst="rect">
            <a:avLst/>
          </a:prstGeom>
        </p:spPr>
      </p:pic>
    </p:spTree>
    <p:extLst>
      <p:ext uri="{BB962C8B-B14F-4D97-AF65-F5344CB8AC3E}">
        <p14:creationId xmlns:p14="http://schemas.microsoft.com/office/powerpoint/2010/main" val="13630855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1000"/>
                                        <p:tgtEl>
                                          <p:spTgt spid="10"/>
                                        </p:tgtEl>
                                      </p:cBhvr>
                                    </p:animEffect>
                                    <p:anim calcmode="lin" valueType="num">
                                      <p:cBhvr>
                                        <p:cTn id="47" dur="1000" fill="hold"/>
                                        <p:tgtEl>
                                          <p:spTgt spid="10"/>
                                        </p:tgtEl>
                                        <p:attrNameLst>
                                          <p:attrName>ppt_x</p:attrName>
                                        </p:attrNameLst>
                                      </p:cBhvr>
                                      <p:tavLst>
                                        <p:tav tm="0">
                                          <p:val>
                                            <p:strVal val="#ppt_x"/>
                                          </p:val>
                                        </p:tav>
                                        <p:tav tm="100000">
                                          <p:val>
                                            <p:strVal val="#ppt_x"/>
                                          </p:val>
                                        </p:tav>
                                      </p:tavLst>
                                    </p:anim>
                                    <p:anim calcmode="lin" valueType="num">
                                      <p:cBhvr>
                                        <p:cTn id="48" dur="1000" fill="hold"/>
                                        <p:tgtEl>
                                          <p:spTgt spid="10"/>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anim calcmode="lin" valueType="num">
                                      <p:cBhvr>
                                        <p:cTn id="66" dur="1000" fill="hold"/>
                                        <p:tgtEl>
                                          <p:spTgt spid="14"/>
                                        </p:tgtEl>
                                        <p:attrNameLst>
                                          <p:attrName>ppt_x</p:attrName>
                                        </p:attrNameLst>
                                      </p:cBhvr>
                                      <p:tavLst>
                                        <p:tav tm="0">
                                          <p:val>
                                            <p:strVal val="#ppt_x"/>
                                          </p:val>
                                        </p:tav>
                                        <p:tav tm="100000">
                                          <p:val>
                                            <p:strVal val="#ppt_x"/>
                                          </p:val>
                                        </p:tav>
                                      </p:tavLst>
                                    </p:anim>
                                    <p:anim calcmode="lin" valueType="num">
                                      <p:cBhvr>
                                        <p:cTn id="6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dirty="0"/>
          </a:p>
        </p:txBody>
      </p:sp>
      <p:sp>
        <p:nvSpPr>
          <p:cNvPr id="3" name="Označba mesta vsebine 2"/>
          <p:cNvSpPr>
            <a:spLocks noGrp="1"/>
          </p:cNvSpPr>
          <p:nvPr>
            <p:ph idx="1"/>
          </p:nvPr>
        </p:nvSpPr>
        <p:spPr/>
        <p:txBody>
          <a:bodyPr/>
          <a:lstStyle/>
          <a:p>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57369"/>
            <a:ext cx="2207148" cy="1372828"/>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5348" y="357369"/>
            <a:ext cx="2186074" cy="1359722"/>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1422" y="363922"/>
            <a:ext cx="2186300" cy="1359860"/>
          </a:xfrm>
          <a:prstGeom prst="rect">
            <a:avLst/>
          </a:prstGeom>
        </p:spPr>
      </p:pic>
      <p:pic>
        <p:nvPicPr>
          <p:cNvPr id="13" name="Slika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7496" y="363784"/>
            <a:ext cx="1937266" cy="1337898"/>
          </a:xfrm>
          <a:prstGeom prst="rect">
            <a:avLst/>
          </a:prstGeom>
        </p:spPr>
      </p:pic>
      <p:pic>
        <p:nvPicPr>
          <p:cNvPr id="15" name="Slika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792531"/>
            <a:ext cx="2207148" cy="1372828"/>
          </a:xfrm>
          <a:prstGeom prst="rect">
            <a:avLst/>
          </a:prstGeom>
        </p:spPr>
      </p:pic>
      <p:pic>
        <p:nvPicPr>
          <p:cNvPr id="16" name="Slika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5348" y="1792531"/>
            <a:ext cx="2186074" cy="1359722"/>
          </a:xfrm>
          <a:prstGeom prst="rect">
            <a:avLst/>
          </a:prstGeom>
        </p:spPr>
      </p:pic>
      <p:pic>
        <p:nvPicPr>
          <p:cNvPr id="17" name="Slika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8462" y="1791056"/>
            <a:ext cx="2186300" cy="1359860"/>
          </a:xfrm>
          <a:prstGeom prst="rect">
            <a:avLst/>
          </a:prstGeom>
        </p:spPr>
      </p:pic>
      <p:pic>
        <p:nvPicPr>
          <p:cNvPr id="18" name="Slika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31309" y="1791056"/>
            <a:ext cx="1937266" cy="1337898"/>
          </a:xfrm>
          <a:prstGeom prst="rect">
            <a:avLst/>
          </a:prstGeom>
        </p:spPr>
      </p:pic>
      <p:pic>
        <p:nvPicPr>
          <p:cNvPr id="27" name="Slika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087" y="3323088"/>
            <a:ext cx="2207148" cy="1372828"/>
          </a:xfrm>
          <a:prstGeom prst="rect">
            <a:avLst/>
          </a:prstGeom>
        </p:spPr>
      </p:pic>
      <p:pic>
        <p:nvPicPr>
          <p:cNvPr id="28" name="Slika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2219" y="3321751"/>
            <a:ext cx="2186074" cy="1359722"/>
          </a:xfrm>
          <a:prstGeom prst="rect">
            <a:avLst/>
          </a:prstGeom>
        </p:spPr>
      </p:pic>
      <p:pic>
        <p:nvPicPr>
          <p:cNvPr id="29" name="Slika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8349" y="3321613"/>
            <a:ext cx="2186300" cy="1359860"/>
          </a:xfrm>
          <a:prstGeom prst="rect">
            <a:avLst/>
          </a:prstGeom>
        </p:spPr>
      </p:pic>
      <p:pic>
        <p:nvPicPr>
          <p:cNvPr id="30" name="Slika 2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45094" y="3333263"/>
            <a:ext cx="1937266" cy="1337898"/>
          </a:xfrm>
          <a:prstGeom prst="rect">
            <a:avLst/>
          </a:prstGeom>
        </p:spPr>
      </p:pic>
      <p:pic>
        <p:nvPicPr>
          <p:cNvPr id="31" name="Slika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5015" y="4842893"/>
            <a:ext cx="2207148" cy="1372828"/>
          </a:xfrm>
          <a:prstGeom prst="rect">
            <a:avLst/>
          </a:prstGeom>
        </p:spPr>
      </p:pic>
      <p:pic>
        <p:nvPicPr>
          <p:cNvPr id="32" name="Slika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2219" y="4849515"/>
            <a:ext cx="2186074" cy="1359722"/>
          </a:xfrm>
          <a:prstGeom prst="rect">
            <a:avLst/>
          </a:prstGeom>
        </p:spPr>
      </p:pic>
      <p:pic>
        <p:nvPicPr>
          <p:cNvPr id="33" name="Slika 3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8349" y="4849377"/>
            <a:ext cx="2186300" cy="1359860"/>
          </a:xfrm>
          <a:prstGeom prst="rect">
            <a:avLst/>
          </a:prstGeom>
        </p:spPr>
      </p:pic>
      <p:pic>
        <p:nvPicPr>
          <p:cNvPr id="34" name="Slika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087" y="4871339"/>
            <a:ext cx="1937266" cy="1337898"/>
          </a:xfrm>
          <a:prstGeom prst="rect">
            <a:avLst/>
          </a:prstGeom>
        </p:spPr>
      </p:pic>
    </p:spTree>
    <p:extLst>
      <p:ext uri="{BB962C8B-B14F-4D97-AF65-F5344CB8AC3E}">
        <p14:creationId xmlns:p14="http://schemas.microsoft.com/office/powerpoint/2010/main" val="9005008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circle(in)">
                                      <p:cBhvr>
                                        <p:cTn id="24" dur="20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1000"/>
                                        <p:tgtEl>
                                          <p:spTgt spid="15"/>
                                        </p:tgtEl>
                                      </p:cBhvr>
                                    </p:animEffect>
                                    <p:anim calcmode="lin" valueType="num">
                                      <p:cBhvr>
                                        <p:cTn id="30" dur="1000" fill="hold"/>
                                        <p:tgtEl>
                                          <p:spTgt spid="15"/>
                                        </p:tgtEl>
                                        <p:attrNameLst>
                                          <p:attrName>ppt_x</p:attrName>
                                        </p:attrNameLst>
                                      </p:cBhvr>
                                      <p:tavLst>
                                        <p:tav tm="0">
                                          <p:val>
                                            <p:strVal val="#ppt_x"/>
                                          </p:val>
                                        </p:tav>
                                        <p:tav tm="100000">
                                          <p:val>
                                            <p:strVal val="#ppt_x"/>
                                          </p:val>
                                        </p:tav>
                                      </p:tavLst>
                                    </p:anim>
                                    <p:anim calcmode="lin" valueType="num">
                                      <p:cBhvr>
                                        <p:cTn id="31" dur="1000" fill="hold"/>
                                        <p:tgtEl>
                                          <p:spTgt spid="15"/>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anim calcmode="lin" valueType="num">
                                      <p:cBhvr>
                                        <p:cTn id="35" dur="1000" fill="hold"/>
                                        <p:tgtEl>
                                          <p:spTgt spid="16"/>
                                        </p:tgtEl>
                                        <p:attrNameLst>
                                          <p:attrName>ppt_x</p:attrName>
                                        </p:attrNameLst>
                                      </p:cBhvr>
                                      <p:tavLst>
                                        <p:tav tm="0">
                                          <p:val>
                                            <p:strVal val="#ppt_x"/>
                                          </p:val>
                                        </p:tav>
                                        <p:tav tm="100000">
                                          <p:val>
                                            <p:strVal val="#ppt_x"/>
                                          </p:val>
                                        </p:tav>
                                      </p:tavLst>
                                    </p:anim>
                                    <p:anim calcmode="lin" valueType="num">
                                      <p:cBhvr>
                                        <p:cTn id="36" dur="1000" fill="hold"/>
                                        <p:tgtEl>
                                          <p:spTgt spid="16"/>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1000"/>
                                        <p:tgtEl>
                                          <p:spTgt spid="18"/>
                                        </p:tgtEl>
                                      </p:cBhvr>
                                    </p:animEffect>
                                    <p:anim calcmode="lin" valueType="num">
                                      <p:cBhvr>
                                        <p:cTn id="40" dur="1000" fill="hold"/>
                                        <p:tgtEl>
                                          <p:spTgt spid="18"/>
                                        </p:tgtEl>
                                        <p:attrNameLst>
                                          <p:attrName>ppt_x</p:attrName>
                                        </p:attrNameLst>
                                      </p:cBhvr>
                                      <p:tavLst>
                                        <p:tav tm="0">
                                          <p:val>
                                            <p:strVal val="#ppt_x"/>
                                          </p:val>
                                        </p:tav>
                                        <p:tav tm="100000">
                                          <p:val>
                                            <p:strVal val="#ppt_x"/>
                                          </p:val>
                                        </p:tav>
                                      </p:tavLst>
                                    </p:anim>
                                    <p:anim calcmode="lin" valueType="num">
                                      <p:cBhvr>
                                        <p:cTn id="41" dur="1000" fill="hold"/>
                                        <p:tgtEl>
                                          <p:spTgt spid="18"/>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1000"/>
                                        <p:tgtEl>
                                          <p:spTgt spid="27"/>
                                        </p:tgtEl>
                                      </p:cBhvr>
                                    </p:animEffect>
                                    <p:anim calcmode="lin" valueType="num">
                                      <p:cBhvr>
                                        <p:cTn id="52" dur="1000" fill="hold"/>
                                        <p:tgtEl>
                                          <p:spTgt spid="27"/>
                                        </p:tgtEl>
                                        <p:attrNameLst>
                                          <p:attrName>ppt_x</p:attrName>
                                        </p:attrNameLst>
                                      </p:cBhvr>
                                      <p:tavLst>
                                        <p:tav tm="0">
                                          <p:val>
                                            <p:strVal val="#ppt_x"/>
                                          </p:val>
                                        </p:tav>
                                        <p:tav tm="100000">
                                          <p:val>
                                            <p:strVal val="#ppt_x"/>
                                          </p:val>
                                        </p:tav>
                                      </p:tavLst>
                                    </p:anim>
                                    <p:anim calcmode="lin" valueType="num">
                                      <p:cBhvr>
                                        <p:cTn id="53" dur="1000" fill="hold"/>
                                        <p:tgtEl>
                                          <p:spTgt spid="27"/>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fade">
                                      <p:cBhvr>
                                        <p:cTn id="56" dur="1000"/>
                                        <p:tgtEl>
                                          <p:spTgt spid="30"/>
                                        </p:tgtEl>
                                      </p:cBhvr>
                                    </p:animEffect>
                                    <p:anim calcmode="lin" valueType="num">
                                      <p:cBhvr>
                                        <p:cTn id="57" dur="1000" fill="hold"/>
                                        <p:tgtEl>
                                          <p:spTgt spid="30"/>
                                        </p:tgtEl>
                                        <p:attrNameLst>
                                          <p:attrName>ppt_x</p:attrName>
                                        </p:attrNameLst>
                                      </p:cBhvr>
                                      <p:tavLst>
                                        <p:tav tm="0">
                                          <p:val>
                                            <p:strVal val="#ppt_x"/>
                                          </p:val>
                                        </p:tav>
                                        <p:tav tm="100000">
                                          <p:val>
                                            <p:strVal val="#ppt_x"/>
                                          </p:val>
                                        </p:tav>
                                      </p:tavLst>
                                    </p:anim>
                                    <p:anim calcmode="lin" valueType="num">
                                      <p:cBhvr>
                                        <p:cTn id="58" dur="1000" fill="hold"/>
                                        <p:tgtEl>
                                          <p:spTgt spid="30"/>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1000"/>
                                        <p:tgtEl>
                                          <p:spTgt spid="28"/>
                                        </p:tgtEl>
                                      </p:cBhvr>
                                    </p:animEffect>
                                    <p:anim calcmode="lin" valueType="num">
                                      <p:cBhvr>
                                        <p:cTn id="62" dur="1000" fill="hold"/>
                                        <p:tgtEl>
                                          <p:spTgt spid="28"/>
                                        </p:tgtEl>
                                        <p:attrNameLst>
                                          <p:attrName>ppt_x</p:attrName>
                                        </p:attrNameLst>
                                      </p:cBhvr>
                                      <p:tavLst>
                                        <p:tav tm="0">
                                          <p:val>
                                            <p:strVal val="#ppt_x"/>
                                          </p:val>
                                        </p:tav>
                                        <p:tav tm="100000">
                                          <p:val>
                                            <p:strVal val="#ppt_x"/>
                                          </p:val>
                                        </p:tav>
                                      </p:tavLst>
                                    </p:anim>
                                    <p:anim calcmode="lin" valueType="num">
                                      <p:cBhvr>
                                        <p:cTn id="63" dur="1000" fill="hold"/>
                                        <p:tgtEl>
                                          <p:spTgt spid="28"/>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fade">
                                      <p:cBhvr>
                                        <p:cTn id="66" dur="1000"/>
                                        <p:tgtEl>
                                          <p:spTgt spid="29"/>
                                        </p:tgtEl>
                                      </p:cBhvr>
                                    </p:animEffect>
                                    <p:anim calcmode="lin" valueType="num">
                                      <p:cBhvr>
                                        <p:cTn id="67" dur="1000" fill="hold"/>
                                        <p:tgtEl>
                                          <p:spTgt spid="29"/>
                                        </p:tgtEl>
                                        <p:attrNameLst>
                                          <p:attrName>ppt_x</p:attrName>
                                        </p:attrNameLst>
                                      </p:cBhvr>
                                      <p:tavLst>
                                        <p:tav tm="0">
                                          <p:val>
                                            <p:strVal val="#ppt_x"/>
                                          </p:val>
                                        </p:tav>
                                        <p:tav tm="100000">
                                          <p:val>
                                            <p:strVal val="#ppt_x"/>
                                          </p:val>
                                        </p:tav>
                                      </p:tavLst>
                                    </p:anim>
                                    <p:anim calcmode="lin" valueType="num">
                                      <p:cBhvr>
                                        <p:cTn id="68"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1000"/>
                                        <p:tgtEl>
                                          <p:spTgt spid="34"/>
                                        </p:tgtEl>
                                      </p:cBhvr>
                                    </p:animEffect>
                                    <p:anim calcmode="lin" valueType="num">
                                      <p:cBhvr>
                                        <p:cTn id="74" dur="1000" fill="hold"/>
                                        <p:tgtEl>
                                          <p:spTgt spid="34"/>
                                        </p:tgtEl>
                                        <p:attrNameLst>
                                          <p:attrName>ppt_x</p:attrName>
                                        </p:attrNameLst>
                                      </p:cBhvr>
                                      <p:tavLst>
                                        <p:tav tm="0">
                                          <p:val>
                                            <p:strVal val="#ppt_x"/>
                                          </p:val>
                                        </p:tav>
                                        <p:tav tm="100000">
                                          <p:val>
                                            <p:strVal val="#ppt_x"/>
                                          </p:val>
                                        </p:tav>
                                      </p:tavLst>
                                    </p:anim>
                                    <p:anim calcmode="lin" valueType="num">
                                      <p:cBhvr>
                                        <p:cTn id="75" dur="1000" fill="hold"/>
                                        <p:tgtEl>
                                          <p:spTgt spid="34"/>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1000" fill="hold"/>
                                        <p:tgtEl>
                                          <p:spTgt spid="31"/>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anim calcmode="lin" valueType="num">
                                      <p:cBhvr>
                                        <p:cTn id="84" dur="1000" fill="hold"/>
                                        <p:tgtEl>
                                          <p:spTgt spid="32"/>
                                        </p:tgtEl>
                                        <p:attrNameLst>
                                          <p:attrName>ppt_x</p:attrName>
                                        </p:attrNameLst>
                                      </p:cBhvr>
                                      <p:tavLst>
                                        <p:tav tm="0">
                                          <p:val>
                                            <p:strVal val="#ppt_x"/>
                                          </p:val>
                                        </p:tav>
                                        <p:tav tm="100000">
                                          <p:val>
                                            <p:strVal val="#ppt_x"/>
                                          </p:val>
                                        </p:tav>
                                      </p:tavLst>
                                    </p:anim>
                                    <p:anim calcmode="lin" valueType="num">
                                      <p:cBhvr>
                                        <p:cTn id="85" dur="1000" fill="hold"/>
                                        <p:tgtEl>
                                          <p:spTgt spid="32"/>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fade">
                                      <p:cBhvr>
                                        <p:cTn id="88" dur="1000"/>
                                        <p:tgtEl>
                                          <p:spTgt spid="33"/>
                                        </p:tgtEl>
                                      </p:cBhvr>
                                    </p:animEffect>
                                    <p:anim calcmode="lin" valueType="num">
                                      <p:cBhvr>
                                        <p:cTn id="89" dur="1000" fill="hold"/>
                                        <p:tgtEl>
                                          <p:spTgt spid="33"/>
                                        </p:tgtEl>
                                        <p:attrNameLst>
                                          <p:attrName>ppt_x</p:attrName>
                                        </p:attrNameLst>
                                      </p:cBhvr>
                                      <p:tavLst>
                                        <p:tav tm="0">
                                          <p:val>
                                            <p:strVal val="#ppt_x"/>
                                          </p:val>
                                        </p:tav>
                                        <p:tav tm="100000">
                                          <p:val>
                                            <p:strVal val="#ppt_x"/>
                                          </p:val>
                                        </p:tav>
                                      </p:tavLst>
                                    </p:anim>
                                    <p:anim calcmode="lin" valueType="num">
                                      <p:cBhvr>
                                        <p:cTn id="90"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dirty="0"/>
          </a:p>
        </p:txBody>
      </p:sp>
      <p:sp>
        <p:nvSpPr>
          <p:cNvPr id="3" name="Označba mesta vsebine 2"/>
          <p:cNvSpPr>
            <a:spLocks noGrp="1"/>
          </p:cNvSpPr>
          <p:nvPr>
            <p:ph idx="1"/>
          </p:nvPr>
        </p:nvSpPr>
        <p:spPr/>
        <p:txBody>
          <a:bodyPr/>
          <a:lstStyle/>
          <a:p>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1540" y="372064"/>
            <a:ext cx="2186300" cy="1359860"/>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7614" y="364280"/>
            <a:ext cx="2186074" cy="1359722"/>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4392" y="365511"/>
            <a:ext cx="2207148" cy="1372828"/>
          </a:xfrm>
          <a:prstGeom prst="rect">
            <a:avLst/>
          </a:prstGeom>
        </p:spPr>
      </p:pic>
      <p:pic>
        <p:nvPicPr>
          <p:cNvPr id="7" name="Slika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200" y="352790"/>
            <a:ext cx="1937266" cy="1337898"/>
          </a:xfrm>
          <a:prstGeom prst="rect">
            <a:avLst/>
          </a:prstGeom>
        </p:spPr>
      </p:pic>
      <p:pic>
        <p:nvPicPr>
          <p:cNvPr id="8" name="Slika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1540" y="1844899"/>
            <a:ext cx="2186300" cy="1359860"/>
          </a:xfrm>
          <a:prstGeom prst="rect">
            <a:avLst/>
          </a:prstGeom>
        </p:spPr>
      </p:pic>
      <p:pic>
        <p:nvPicPr>
          <p:cNvPr id="9" name="Slika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7614" y="1837115"/>
            <a:ext cx="2186074" cy="1359722"/>
          </a:xfrm>
          <a:prstGeom prst="rect">
            <a:avLst/>
          </a:prstGeom>
        </p:spPr>
      </p:pic>
      <p:pic>
        <p:nvPicPr>
          <p:cNvPr id="10" name="Slika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7126" y="1828849"/>
            <a:ext cx="2207148" cy="1372828"/>
          </a:xfrm>
          <a:prstGeom prst="rect">
            <a:avLst/>
          </a:prstGeom>
        </p:spPr>
      </p:pic>
      <p:pic>
        <p:nvPicPr>
          <p:cNvPr id="11" name="Slika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24274" y="1832040"/>
            <a:ext cx="1937266" cy="1337898"/>
          </a:xfrm>
          <a:prstGeom prst="rect">
            <a:avLst/>
          </a:prstGeom>
        </p:spPr>
      </p:pic>
      <p:pic>
        <p:nvPicPr>
          <p:cNvPr id="12" name="Slika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3511" y="3403715"/>
            <a:ext cx="2186300" cy="1359860"/>
          </a:xfrm>
          <a:prstGeom prst="rect">
            <a:avLst/>
          </a:prstGeom>
        </p:spPr>
      </p:pic>
      <p:pic>
        <p:nvPicPr>
          <p:cNvPr id="13" name="Slika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7077" y="3413869"/>
            <a:ext cx="2186074" cy="1359722"/>
          </a:xfrm>
          <a:prstGeom prst="rect">
            <a:avLst/>
          </a:prstGeom>
        </p:spPr>
      </p:pic>
      <p:pic>
        <p:nvPicPr>
          <p:cNvPr id="14" name="Slika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1103" y="3405603"/>
            <a:ext cx="2207148" cy="1372828"/>
          </a:xfrm>
          <a:prstGeom prst="rect">
            <a:avLst/>
          </a:prstGeom>
        </p:spPr>
      </p:pic>
      <p:pic>
        <p:nvPicPr>
          <p:cNvPr id="15" name="Slika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99811" y="3413869"/>
            <a:ext cx="1937266" cy="1337898"/>
          </a:xfrm>
          <a:prstGeom prst="rect">
            <a:avLst/>
          </a:prstGeom>
        </p:spPr>
      </p:pic>
      <p:pic>
        <p:nvPicPr>
          <p:cNvPr id="16" name="Slika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0608" y="5061875"/>
            <a:ext cx="2186300" cy="1359860"/>
          </a:xfrm>
          <a:prstGeom prst="rect">
            <a:avLst/>
          </a:prstGeom>
        </p:spPr>
      </p:pic>
      <p:pic>
        <p:nvPicPr>
          <p:cNvPr id="17" name="Slika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6908" y="5062013"/>
            <a:ext cx="2186074" cy="1359722"/>
          </a:xfrm>
          <a:prstGeom prst="rect">
            <a:avLst/>
          </a:prstGeom>
        </p:spPr>
      </p:pic>
      <p:pic>
        <p:nvPicPr>
          <p:cNvPr id="18" name="Slika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063763"/>
            <a:ext cx="2207148" cy="1372828"/>
          </a:xfrm>
          <a:prstGeom prst="rect">
            <a:avLst/>
          </a:prstGeom>
        </p:spPr>
      </p:pic>
      <p:pic>
        <p:nvPicPr>
          <p:cNvPr id="19" name="Slika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96422" y="5061875"/>
            <a:ext cx="1937266" cy="1337898"/>
          </a:xfrm>
          <a:prstGeom prst="rect">
            <a:avLst/>
          </a:prstGeom>
        </p:spPr>
      </p:pic>
    </p:spTree>
    <p:extLst>
      <p:ext uri="{BB962C8B-B14F-4D97-AF65-F5344CB8AC3E}">
        <p14:creationId xmlns:p14="http://schemas.microsoft.com/office/powerpoint/2010/main" val="117170749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ircle(in)">
                                      <p:cBhvr>
                                        <p:cTn id="24" dur="2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1000"/>
                                        <p:tgtEl>
                                          <p:spTgt spid="14"/>
                                        </p:tgtEl>
                                      </p:cBhvr>
                                    </p:animEffect>
                                    <p:anim calcmode="lin" valueType="num">
                                      <p:cBhvr>
                                        <p:cTn id="52" dur="1000" fill="hold"/>
                                        <p:tgtEl>
                                          <p:spTgt spid="14"/>
                                        </p:tgtEl>
                                        <p:attrNameLst>
                                          <p:attrName>ppt_x</p:attrName>
                                        </p:attrNameLst>
                                      </p:cBhvr>
                                      <p:tavLst>
                                        <p:tav tm="0">
                                          <p:val>
                                            <p:strVal val="#ppt_x"/>
                                          </p:val>
                                        </p:tav>
                                        <p:tav tm="100000">
                                          <p:val>
                                            <p:strVal val="#ppt_x"/>
                                          </p:val>
                                        </p:tav>
                                      </p:tavLst>
                                    </p:anim>
                                    <p:anim calcmode="lin" valueType="num">
                                      <p:cBhvr>
                                        <p:cTn id="53" dur="1000" fill="hold"/>
                                        <p:tgtEl>
                                          <p:spTgt spid="14"/>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fade">
                                      <p:cBhvr>
                                        <p:cTn id="66" dur="1000"/>
                                        <p:tgtEl>
                                          <p:spTgt spid="13"/>
                                        </p:tgtEl>
                                      </p:cBhvr>
                                    </p:animEffect>
                                    <p:anim calcmode="lin" valueType="num">
                                      <p:cBhvr>
                                        <p:cTn id="67" dur="1000" fill="hold"/>
                                        <p:tgtEl>
                                          <p:spTgt spid="13"/>
                                        </p:tgtEl>
                                        <p:attrNameLst>
                                          <p:attrName>ppt_x</p:attrName>
                                        </p:attrNameLst>
                                      </p:cBhvr>
                                      <p:tavLst>
                                        <p:tav tm="0">
                                          <p:val>
                                            <p:strVal val="#ppt_x"/>
                                          </p:val>
                                        </p:tav>
                                        <p:tav tm="100000">
                                          <p:val>
                                            <p:strVal val="#ppt_x"/>
                                          </p:val>
                                        </p:tav>
                                      </p:tavLst>
                                    </p:anim>
                                    <p:anim calcmode="lin" valueType="num">
                                      <p:cBhvr>
                                        <p:cTn id="6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fade">
                                      <p:cBhvr>
                                        <p:cTn id="73" dur="1000"/>
                                        <p:tgtEl>
                                          <p:spTgt spid="18"/>
                                        </p:tgtEl>
                                      </p:cBhvr>
                                    </p:animEffect>
                                    <p:anim calcmode="lin" valueType="num">
                                      <p:cBhvr>
                                        <p:cTn id="74" dur="1000" fill="hold"/>
                                        <p:tgtEl>
                                          <p:spTgt spid="18"/>
                                        </p:tgtEl>
                                        <p:attrNameLst>
                                          <p:attrName>ppt_x</p:attrName>
                                        </p:attrNameLst>
                                      </p:cBhvr>
                                      <p:tavLst>
                                        <p:tav tm="0">
                                          <p:val>
                                            <p:strVal val="#ppt_x"/>
                                          </p:val>
                                        </p:tav>
                                        <p:tav tm="100000">
                                          <p:val>
                                            <p:strVal val="#ppt_x"/>
                                          </p:val>
                                        </p:tav>
                                      </p:tavLst>
                                    </p:anim>
                                    <p:anim calcmode="lin" valueType="num">
                                      <p:cBhvr>
                                        <p:cTn id="75" dur="1000" fill="hold"/>
                                        <p:tgtEl>
                                          <p:spTgt spid="18"/>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1000"/>
                                        <p:tgtEl>
                                          <p:spTgt spid="17"/>
                                        </p:tgtEl>
                                      </p:cBhvr>
                                    </p:animEffect>
                                    <p:anim calcmode="lin" valueType="num">
                                      <p:cBhvr>
                                        <p:cTn id="84" dur="1000" fill="hold"/>
                                        <p:tgtEl>
                                          <p:spTgt spid="17"/>
                                        </p:tgtEl>
                                        <p:attrNameLst>
                                          <p:attrName>ppt_x</p:attrName>
                                        </p:attrNameLst>
                                      </p:cBhvr>
                                      <p:tavLst>
                                        <p:tav tm="0">
                                          <p:val>
                                            <p:strVal val="#ppt_x"/>
                                          </p:val>
                                        </p:tav>
                                        <p:tav tm="100000">
                                          <p:val>
                                            <p:strVal val="#ppt_x"/>
                                          </p:val>
                                        </p:tav>
                                      </p:tavLst>
                                    </p:anim>
                                    <p:anim calcmode="lin" valueType="num">
                                      <p:cBhvr>
                                        <p:cTn id="85" dur="1000" fill="hold"/>
                                        <p:tgtEl>
                                          <p:spTgt spid="17"/>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19"/>
                                        </p:tgtEl>
                                        <p:attrNameLst>
                                          <p:attrName>style.visibility</p:attrName>
                                        </p:attrNameLst>
                                      </p:cBhvr>
                                      <p:to>
                                        <p:strVal val="visible"/>
                                      </p:to>
                                    </p:set>
                                    <p:animEffect transition="in" filter="fade">
                                      <p:cBhvr>
                                        <p:cTn id="88" dur="1000"/>
                                        <p:tgtEl>
                                          <p:spTgt spid="19"/>
                                        </p:tgtEl>
                                      </p:cBhvr>
                                    </p:animEffect>
                                    <p:anim calcmode="lin" valueType="num">
                                      <p:cBhvr>
                                        <p:cTn id="89" dur="1000" fill="hold"/>
                                        <p:tgtEl>
                                          <p:spTgt spid="19"/>
                                        </p:tgtEl>
                                        <p:attrNameLst>
                                          <p:attrName>ppt_x</p:attrName>
                                        </p:attrNameLst>
                                      </p:cBhvr>
                                      <p:tavLst>
                                        <p:tav tm="0">
                                          <p:val>
                                            <p:strVal val="#ppt_x"/>
                                          </p:val>
                                        </p:tav>
                                        <p:tav tm="100000">
                                          <p:val>
                                            <p:strVal val="#ppt_x"/>
                                          </p:val>
                                        </p:tav>
                                      </p:tavLst>
                                    </p:anim>
                                    <p:anim calcmode="lin" valueType="num">
                                      <p:cBhvr>
                                        <p:cTn id="9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t>Rekurzivno</a:t>
            </a:r>
            <a:endParaRPr lang="sl-SI" b="1" dirty="0"/>
          </a:p>
        </p:txBody>
      </p:sp>
      <p:sp>
        <p:nvSpPr>
          <p:cNvPr id="3" name="Označba mesta vsebine 2"/>
          <p:cNvSpPr>
            <a:spLocks noGrp="1"/>
          </p:cNvSpPr>
          <p:nvPr>
            <p:ph idx="1"/>
          </p:nvPr>
        </p:nvSpPr>
        <p:spPr/>
        <p:txBody>
          <a:bodyPr/>
          <a:lstStyle/>
          <a:p>
            <a:r>
              <a:rPr lang="sl-SI" dirty="0" smtClean="0"/>
              <a:t>Računamo permutacije </a:t>
            </a:r>
            <a:r>
              <a:rPr lang="sl-SI" dirty="0" smtClean="0"/>
              <a:t>reda </a:t>
            </a:r>
            <a:r>
              <a:rPr lang="sl-SI" dirty="0" smtClean="0"/>
              <a:t>n</a:t>
            </a:r>
          </a:p>
          <a:p>
            <a:r>
              <a:rPr lang="sl-SI" dirty="0" smtClean="0"/>
              <a:t>Izračunamo permutacije (n-1),(n-2),…</a:t>
            </a:r>
          </a:p>
          <a:p>
            <a:r>
              <a:rPr lang="sl-SI" dirty="0" smtClean="0"/>
              <a:t>Permutacijo za n dobimo tako, da vstavljamo število n na vsa možna mesta v vse permutacije števila (n-1)</a:t>
            </a:r>
          </a:p>
          <a:p>
            <a:r>
              <a:rPr lang="sl-SI" dirty="0" smtClean="0"/>
              <a:t>Na sode permutacije vstavljamo naraščajoče</a:t>
            </a:r>
          </a:p>
          <a:p>
            <a:r>
              <a:rPr lang="sl-SI" dirty="0" smtClean="0"/>
              <a:t>Na lihe permutacije vstavljamo padajoče</a:t>
            </a:r>
          </a:p>
          <a:p>
            <a:endParaRPr lang="sl-SI" dirty="0"/>
          </a:p>
          <a:p>
            <a:r>
              <a:rPr lang="sl-SI" dirty="0" smtClean="0"/>
              <a:t>Časovna zahtevnost prevelika</a:t>
            </a:r>
            <a:endParaRPr lang="sl-SI" dirty="0"/>
          </a:p>
        </p:txBody>
      </p:sp>
    </p:spTree>
    <p:extLst>
      <p:ext uri="{BB962C8B-B14F-4D97-AF65-F5344CB8AC3E}">
        <p14:creationId xmlns:p14="http://schemas.microsoft.com/office/powerpoint/2010/main" val="376009667"/>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smtClean="0"/>
              <a:t>Brez rekurzije</a:t>
            </a:r>
            <a:endParaRPr lang="sl-SI" b="1" dirty="0"/>
          </a:p>
        </p:txBody>
      </p:sp>
      <p:sp>
        <p:nvSpPr>
          <p:cNvPr id="3" name="Označba mesta vsebine 2"/>
          <p:cNvSpPr>
            <a:spLocks noGrp="1"/>
          </p:cNvSpPr>
          <p:nvPr>
            <p:ph idx="1"/>
          </p:nvPr>
        </p:nvSpPr>
        <p:spPr>
          <a:xfrm>
            <a:off x="838200" y="1825624"/>
            <a:ext cx="10515600" cy="4686687"/>
          </a:xfrm>
        </p:spPr>
        <p:txBody>
          <a:bodyPr>
            <a:normAutofit fontScale="85000" lnSpcReduction="20000"/>
          </a:bodyPr>
          <a:lstStyle/>
          <a:p>
            <a:pPr marL="514350" lvl="0" indent="-514350">
              <a:buFont typeface="+mj-lt"/>
              <a:buAutoNum type="arabicPeriod"/>
            </a:pPr>
            <a:r>
              <a:rPr lang="sl-SI" dirty="0"/>
              <a:t>Prvotni permutaciji nastavimo smeri. Številu 1 brez smeri, ostalim številom pa smer v levo(&lt;)</a:t>
            </a:r>
          </a:p>
          <a:p>
            <a:pPr marL="514350" lvl="0" indent="-514350">
              <a:buFont typeface="+mj-lt"/>
              <a:buAutoNum type="arabicPeriod"/>
            </a:pPr>
            <a:r>
              <a:rPr lang="sl-SI" dirty="0"/>
              <a:t>Najdemo največji element v permutaciji s smerjo in ga zamenjamo s sosednjim v smeri, ki jo imamo podano.</a:t>
            </a:r>
          </a:p>
          <a:p>
            <a:pPr marL="514350" lvl="0" indent="-514350">
              <a:buFont typeface="+mj-lt"/>
              <a:buAutoNum type="arabicPeriod"/>
            </a:pPr>
            <a:r>
              <a:rPr lang="sl-SI" dirty="0"/>
              <a:t>Ko pride element do neke točke v kateri s podano smerjo ne more zamenjati več </a:t>
            </a:r>
            <a:r>
              <a:rPr lang="sl-SI" dirty="0" smtClean="0"/>
              <a:t>elementa* </a:t>
            </a:r>
            <a:r>
              <a:rPr lang="sl-SI" dirty="0"/>
              <a:t>mu nastavimo smer na 0(prazen prostor) in vzamemo naslednji element po velikosti in ga zamenjamo v njegovo podani smeri.</a:t>
            </a:r>
          </a:p>
          <a:p>
            <a:pPr marL="514350" lvl="0" indent="-514350">
              <a:buFont typeface="+mj-lt"/>
              <a:buAutoNum type="arabicPeriod"/>
            </a:pPr>
            <a:r>
              <a:rPr lang="sl-SI" dirty="0"/>
              <a:t>Po vsaki zamenjavi preverimo če je kakšen element večji od trenutnega elementa. Če je potem temu večjemu elementu nastavimo smer, če je nima. Smer je ravno nasprotna od tiste, ki jo je imel prej</a:t>
            </a:r>
            <a:r>
              <a:rPr lang="sl-SI" dirty="0" smtClean="0"/>
              <a:t>. (če je več elementov takih, vsem dodamo smer)</a:t>
            </a:r>
            <a:endParaRPr lang="sl-SI" dirty="0"/>
          </a:p>
          <a:p>
            <a:pPr marL="514350" lvl="0" indent="-514350">
              <a:buFont typeface="+mj-lt"/>
              <a:buAutoNum type="arabicPeriod"/>
            </a:pPr>
            <a:r>
              <a:rPr lang="sl-SI" dirty="0"/>
              <a:t>Algoritem se konča ko nima noben element </a:t>
            </a:r>
            <a:r>
              <a:rPr lang="sl-SI" dirty="0" smtClean="0"/>
              <a:t>smeri</a:t>
            </a:r>
          </a:p>
          <a:p>
            <a:pPr marL="0" lvl="0" indent="0">
              <a:buNone/>
            </a:pPr>
            <a:r>
              <a:rPr lang="sl-SI" dirty="0" smtClean="0"/>
              <a:t>* = elementa ni mogoče zamenjati, če pride do roba ali pa je naslednji  element 	večji od trenutnega</a:t>
            </a:r>
            <a:endParaRPr lang="sl-SI" dirty="0" smtClean="0"/>
          </a:p>
          <a:p>
            <a:pPr marL="0" lvl="0" indent="0">
              <a:buNone/>
            </a:pPr>
            <a:endParaRPr lang="sl-SI" dirty="0"/>
          </a:p>
          <a:p>
            <a:pPr marL="514350" indent="-514350">
              <a:buFont typeface="+mj-lt"/>
              <a:buAutoNum type="arabicPeriod"/>
            </a:pPr>
            <a:endParaRPr lang="sl-SI" dirty="0"/>
          </a:p>
        </p:txBody>
      </p:sp>
    </p:spTree>
    <p:extLst>
      <p:ext uri="{BB962C8B-B14F-4D97-AF65-F5344CB8AC3E}">
        <p14:creationId xmlns:p14="http://schemas.microsoft.com/office/powerpoint/2010/main" val="1233374865"/>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529</TotalTime>
  <Words>408</Words>
  <Application>Microsoft Office PowerPoint</Application>
  <PresentationFormat>Širokozaslonsko</PresentationFormat>
  <Paragraphs>73</Paragraphs>
  <Slides>12</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12</vt:i4>
      </vt:variant>
    </vt:vector>
  </HeadingPairs>
  <TitlesOfParts>
    <vt:vector size="17" baseType="lpstr">
      <vt:lpstr>Arial</vt:lpstr>
      <vt:lpstr>Calibri</vt:lpstr>
      <vt:lpstr>Calibri Light</vt:lpstr>
      <vt:lpstr>Wingdings</vt:lpstr>
      <vt:lpstr>Officeova tema</vt:lpstr>
      <vt:lpstr>Steinhaus–Johnson–Trotter algoritem</vt:lpstr>
      <vt:lpstr>Splošno</vt:lpstr>
      <vt:lpstr>Uporabljanje</vt:lpstr>
      <vt:lpstr>Primer</vt:lpstr>
      <vt:lpstr>PowerPointova predstavitev</vt:lpstr>
      <vt:lpstr>PowerPointova predstavitev</vt:lpstr>
      <vt:lpstr>PowerPointova predstavitev</vt:lpstr>
      <vt:lpstr>Rekurzivno</vt:lpstr>
      <vt:lpstr>Brez rekurzije</vt:lpstr>
      <vt:lpstr>Geometrično</vt:lpstr>
      <vt:lpstr>Zanimivosti</vt:lpstr>
      <vt:lpstr>Hvala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Tilen Noč</dc:creator>
  <cp:lastModifiedBy>Tilen Noč</cp:lastModifiedBy>
  <cp:revision>21</cp:revision>
  <dcterms:created xsi:type="dcterms:W3CDTF">2016-12-14T15:40:03Z</dcterms:created>
  <dcterms:modified xsi:type="dcterms:W3CDTF">2017-01-13T19:21:16Z</dcterms:modified>
</cp:coreProperties>
</file>